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7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48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67669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15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744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31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55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69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38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7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06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60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27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8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83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ED4A6-1E7D-466F-9309-8607FA916271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84909-55A1-4FB0-9FFC-E28986ADE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27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tatistical_dispers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Box Plot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Lesson 11-4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417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2484" y="138731"/>
            <a:ext cx="8610600" cy="1293028"/>
          </a:xfrm>
        </p:spPr>
        <p:txBody>
          <a:bodyPr/>
          <a:lstStyle/>
          <a:p>
            <a:r>
              <a:rPr lang="en-US" dirty="0" smtClean="0"/>
              <a:t>What is Box Plot?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053" y="1568918"/>
            <a:ext cx="10820400" cy="4024125"/>
          </a:xfrm>
        </p:spPr>
        <p:txBody>
          <a:bodyPr>
            <a:normAutofit/>
          </a:bodyPr>
          <a:lstStyle/>
          <a:p>
            <a:r>
              <a:rPr lang="en-US" sz="2800" dirty="0"/>
              <a:t>A </a:t>
            </a:r>
            <a:r>
              <a:rPr lang="en-US" sz="2800" dirty="0" smtClean="0"/>
              <a:t>graphical representation of a data set as a box in which the </a:t>
            </a:r>
            <a:r>
              <a:rPr lang="en-US" sz="2800" dirty="0"/>
              <a:t>data ordered and divided into four </a:t>
            </a:r>
            <a:r>
              <a:rPr lang="en-US" sz="2800" dirty="0" smtClean="0"/>
              <a:t>intervals or quartiles. Each quartile contains </a:t>
            </a:r>
            <a:r>
              <a:rPr lang="en-US" sz="2800" dirty="0"/>
              <a:t>approximately 25% of the data</a:t>
            </a:r>
            <a:r>
              <a:rPr lang="en-US" sz="2800" dirty="0" smtClean="0"/>
              <a:t>.</a:t>
            </a:r>
          </a:p>
          <a:p>
            <a:r>
              <a:rPr lang="en-US" sz="2800" b="1" dirty="0"/>
              <a:t>Q</a:t>
            </a:r>
            <a:r>
              <a:rPr lang="en-US" sz="2800" b="1" baseline="-25000" dirty="0"/>
              <a:t>1 </a:t>
            </a:r>
            <a:r>
              <a:rPr lang="en-US" sz="2800" b="1" baseline="-25000" dirty="0" smtClean="0"/>
              <a:t>,</a:t>
            </a:r>
            <a:r>
              <a:rPr lang="en-US" sz="2800" b="1" dirty="0" smtClean="0"/>
              <a:t>1st Quartile, 25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percentile, Lower Quartile:</a:t>
            </a:r>
            <a:r>
              <a:rPr lang="en-US" sz="2800" dirty="0" smtClean="0"/>
              <a:t> </a:t>
            </a:r>
            <a:r>
              <a:rPr lang="en-US" sz="2800" dirty="0"/>
              <a:t>25% of the data lies below the first </a:t>
            </a:r>
            <a:r>
              <a:rPr lang="en-US" sz="2800" dirty="0" smtClean="0"/>
              <a:t>quartile</a:t>
            </a:r>
          </a:p>
          <a:p>
            <a:r>
              <a:rPr lang="en-US" sz="2800" b="1" dirty="0" smtClean="0"/>
              <a:t>Q</a:t>
            </a:r>
            <a:r>
              <a:rPr lang="en-US" sz="2800" b="1" baseline="-25000" dirty="0" smtClean="0"/>
              <a:t>2, </a:t>
            </a:r>
            <a:r>
              <a:rPr lang="en-US" sz="2800" b="1" dirty="0" smtClean="0"/>
              <a:t>median, 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 Quartile, 50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Percentile: </a:t>
            </a:r>
            <a:r>
              <a:rPr lang="en-US" sz="2800" dirty="0" smtClean="0"/>
              <a:t>50% </a:t>
            </a:r>
            <a:r>
              <a:rPr lang="en-US" sz="2800" dirty="0"/>
              <a:t>of the data lies below the </a:t>
            </a:r>
            <a:r>
              <a:rPr lang="en-US" sz="2800" dirty="0" smtClean="0"/>
              <a:t>second quartile</a:t>
            </a:r>
          </a:p>
          <a:p>
            <a:r>
              <a:rPr lang="en-US" sz="2800" b="1" dirty="0" smtClean="0"/>
              <a:t>Q</a:t>
            </a:r>
            <a:r>
              <a:rPr lang="en-US" sz="2800" b="1" baseline="-25000" dirty="0" smtClean="0"/>
              <a:t>3, </a:t>
            </a:r>
            <a:r>
              <a:rPr lang="en-US" sz="2800" b="1" dirty="0" smtClean="0"/>
              <a:t>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 Quartile, 75</a:t>
            </a:r>
            <a:r>
              <a:rPr lang="en-US" sz="2800" b="1" baseline="30000" dirty="0" smtClean="0"/>
              <a:t>th</a:t>
            </a:r>
            <a:r>
              <a:rPr lang="en-US" sz="2800" b="1" dirty="0" smtClean="0"/>
              <a:t> Percentile, Upper Quartile: </a:t>
            </a:r>
            <a:r>
              <a:rPr lang="en-US" sz="2800" dirty="0" smtClean="0"/>
              <a:t>75% </a:t>
            </a:r>
            <a:r>
              <a:rPr lang="en-US" sz="2800" dirty="0"/>
              <a:t>of the data lies below the </a:t>
            </a:r>
            <a:r>
              <a:rPr lang="en-US" sz="2800" dirty="0" smtClean="0"/>
              <a:t>third </a:t>
            </a:r>
            <a:r>
              <a:rPr lang="en-US" sz="2800" dirty="0"/>
              <a:t>quartile</a:t>
            </a:r>
          </a:p>
          <a:p>
            <a:endParaRPr lang="en-US" sz="2800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977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842" y="764373"/>
            <a:ext cx="11534274" cy="1293028"/>
          </a:xfrm>
        </p:spPr>
        <p:txBody>
          <a:bodyPr/>
          <a:lstStyle/>
          <a:p>
            <a:pPr algn="l"/>
            <a:r>
              <a:rPr lang="en-US" dirty="0" smtClean="0"/>
              <a:t>Example 1: Find the 5 statistical data summary of the box plot</a:t>
            </a:r>
            <a:endParaRPr lang="en-US" dirty="0"/>
          </a:p>
        </p:txBody>
      </p:sp>
      <p:pic>
        <p:nvPicPr>
          <p:cNvPr id="4" name="Content Placeholder 3" descr="Screen shot 2010-08-29 at 1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833" y="2057401"/>
            <a:ext cx="7362007" cy="132036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29389" y="3561348"/>
            <a:ext cx="107963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Maximum value is 100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Minimum value is 65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smtClean="0"/>
              <a:t>Q1=70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Q2 or median =80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Q3=90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0985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Interquartile Range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600" dirty="0"/>
              <a:t>IQR Or Interquartile Range: is a measure of </a:t>
            </a:r>
            <a:r>
              <a:rPr lang="en-US" sz="3600" dirty="0">
                <a:hlinkClick r:id="rId2" tooltip="Statistical dispersion"/>
              </a:rPr>
              <a:t>statistical dispersion</a:t>
            </a:r>
            <a:r>
              <a:rPr lang="en-US" sz="3600" dirty="0"/>
              <a:t> or spread. </a:t>
            </a:r>
          </a:p>
          <a:p>
            <a:pPr lvl="0"/>
            <a:r>
              <a:rPr lang="en-US" sz="3600" dirty="0"/>
              <a:t>It is equal to the difference between the 3rd (upper)quartile and1st (lower) quartile ; Its also called the </a:t>
            </a:r>
            <a:r>
              <a:rPr lang="en-US" sz="3600" dirty="0" err="1"/>
              <a:t>midspread</a:t>
            </a:r>
            <a:r>
              <a:rPr lang="en-US" sz="3600" dirty="0"/>
              <a:t> or middle fifty.       </a:t>
            </a:r>
            <a:endParaRPr lang="en-US" sz="3600" dirty="0" smtClean="0"/>
          </a:p>
          <a:p>
            <a:pPr lvl="0"/>
            <a:r>
              <a:rPr lang="en-US" sz="3600" dirty="0" smtClean="0"/>
              <a:t> </a:t>
            </a:r>
            <a:r>
              <a:rPr lang="en-US" sz="3600" b="1" dirty="0"/>
              <a:t>IQR = Q3 −  Q1.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3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8105" y="0"/>
            <a:ext cx="8610600" cy="1293028"/>
          </a:xfrm>
        </p:spPr>
        <p:txBody>
          <a:bodyPr/>
          <a:lstStyle/>
          <a:p>
            <a:r>
              <a:rPr lang="en-US" dirty="0" smtClean="0"/>
              <a:t>Example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346" y="1483930"/>
            <a:ext cx="11802979" cy="4870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Shown below are the scores 16 students received on a math quiz.</a:t>
            </a:r>
          </a:p>
          <a:p>
            <a:pPr marL="0" indent="0">
              <a:buNone/>
            </a:pPr>
            <a:r>
              <a:rPr lang="en-US" sz="2800" dirty="0" smtClean="0"/>
              <a:t>  </a:t>
            </a:r>
            <a:r>
              <a:rPr lang="en-US" sz="2800" dirty="0"/>
              <a:t>52, 60, 66, 66, 68, 72, 72, 73, 74, 75, 80, 82, 84, 91, 92, 98</a:t>
            </a:r>
          </a:p>
          <a:p>
            <a:r>
              <a:rPr lang="en-US" sz="2800" dirty="0" smtClean="0"/>
              <a:t>Find the five statistical data summary for this data set</a:t>
            </a:r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Construct </a:t>
            </a:r>
            <a:r>
              <a:rPr lang="en-US" sz="2800" dirty="0"/>
              <a:t>a box plot on the number line given </a:t>
            </a:r>
            <a:r>
              <a:rPr lang="en-US" sz="2800" dirty="0" smtClean="0"/>
              <a:t>below.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54" y="5609943"/>
            <a:ext cx="8975625" cy="7443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754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58</TotalTime>
  <Words>247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Box Plot</vt:lpstr>
      <vt:lpstr>What is Box Plot?</vt:lpstr>
      <vt:lpstr>Example 1: Find the 5 statistical data summary of the box plot</vt:lpstr>
      <vt:lpstr>Interquartile Range</vt:lpstr>
      <vt:lpstr>Example 2:</vt:lpstr>
    </vt:vector>
  </TitlesOfParts>
  <Company>NPCSD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Box Plot</dc:title>
  <dc:creator>Abdelrahman, Randa</dc:creator>
  <cp:lastModifiedBy>Kurzban, Souad</cp:lastModifiedBy>
  <cp:revision>7</cp:revision>
  <dcterms:created xsi:type="dcterms:W3CDTF">2017-05-14T23:15:49Z</dcterms:created>
  <dcterms:modified xsi:type="dcterms:W3CDTF">2019-04-30T11:55:17Z</dcterms:modified>
</cp:coreProperties>
</file>